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8" roundtripDataSignature="AMtx7mgXdYdkiwHI39vV2rRLMZkDl4o2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5832AA-D057-402F-AC27-28A7FC34C920}">
  <a:tblStyle styleId="{E05832AA-D057-402F-AC27-28A7FC34C9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customschemas.google.com/relationships/presentationmetadata" Target="meta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7" name="Google Shape;107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8" name="Google Shape;108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4" name="Google Shape;114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5" name="Google Shape;115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7" name="Google Shape;117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2" name="Google Shape;132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3" name="Google Shape;133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0" name="Google Shape;140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99CC"/>
            </a:gs>
            <a:gs pos="100000">
              <a:srgbClr val="66FF3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 txBox="1"/>
          <p:nvPr>
            <p:ph type="ctrTitle"/>
          </p:nvPr>
        </p:nvSpPr>
        <p:spPr>
          <a:xfrm>
            <a:off x="482226" y="5168699"/>
            <a:ext cx="8179546" cy="67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lt-LT" sz="2800"/>
              <a:t>Pateikčių rengimas projektui Epochų ratu</a:t>
            </a:r>
            <a:br>
              <a:rPr b="1" lang="lt-LT" sz="2800"/>
            </a:br>
            <a:r>
              <a:rPr b="1" lang="lt-LT" sz="2800"/>
              <a:t>Margaraštė devynbalsė, bet viena - kas? Lietuva!</a:t>
            </a:r>
            <a:br>
              <a:rPr b="1" lang="lt-LT" sz="2800"/>
            </a:br>
            <a:r>
              <a:rPr b="1" lang="lt-LT" sz="2800"/>
              <a:t>Etnografiniai Lietuvos regionai</a:t>
            </a:r>
            <a:endParaRPr b="1" sz="2800"/>
          </a:p>
        </p:txBody>
      </p:sp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482226" y="6398354"/>
            <a:ext cx="8179546" cy="458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/>
              <a:t>Parengė Sandra Ramanauskienė 2024 Sausio 17d.</a:t>
            </a:r>
            <a:endParaRPr/>
          </a:p>
        </p:txBody>
      </p:sp>
      <p:sp>
        <p:nvSpPr>
          <p:cNvPr id="162" name="Google Shape;162;p1"/>
          <p:cNvSpPr/>
          <p:nvPr/>
        </p:nvSpPr>
        <p:spPr>
          <a:xfrm>
            <a:off x="-1" y="0"/>
            <a:ext cx="9144001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1503421" y="640091"/>
            <a:ext cx="6137157" cy="388111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54" y="871139"/>
            <a:ext cx="1467055" cy="168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>
            <a:alphaModFix/>
          </a:blip>
          <a:srcRect b="2646" l="3733" r="0" t="2116"/>
          <a:stretch/>
        </p:blipFill>
        <p:spPr>
          <a:xfrm>
            <a:off x="2874794" y="2639116"/>
            <a:ext cx="1430628" cy="171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2488" y="842560"/>
            <a:ext cx="1438476" cy="174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6">
            <a:alphaModFix/>
          </a:blip>
          <a:srcRect b="2702" l="0" r="0" t="0"/>
          <a:stretch/>
        </p:blipFill>
        <p:spPr>
          <a:xfrm>
            <a:off x="3675010" y="741632"/>
            <a:ext cx="1476581" cy="171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7">
            <a:alphaModFix/>
          </a:blip>
          <a:srcRect b="3289" l="0" r="3821" t="0"/>
          <a:stretch/>
        </p:blipFill>
        <p:spPr>
          <a:xfrm>
            <a:off x="4896105" y="2650783"/>
            <a:ext cx="1438476" cy="165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/>
        </p:nvSpPr>
        <p:spPr>
          <a:xfrm>
            <a:off x="3451503" y="4457362"/>
            <a:ext cx="49407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-LT" sz="1100" u="none" cap="none" strike="noStrike">
                <a:solidFill>
                  <a:srgbClr val="6F7B62"/>
                </a:solidFill>
                <a:latin typeface="Calibri"/>
                <a:ea typeface="Calibri"/>
                <a:cs typeface="Calibri"/>
                <a:sym typeface="Calibri"/>
              </a:rPr>
              <a:t>https://alkas.lt/2015/08/19/etnografiniu-regionu-rastai-pasto-zenkluose/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0" y="0"/>
            <a:ext cx="91417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 txBox="1"/>
          <p:nvPr>
            <p:ph type="title"/>
          </p:nvPr>
        </p:nvSpPr>
        <p:spPr>
          <a:xfrm>
            <a:off x="627509" y="723898"/>
            <a:ext cx="4501582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lt-LT" sz="3500"/>
              <a:t>Atminkite!!!</a:t>
            </a:r>
            <a:endParaRPr sz="3500"/>
          </a:p>
        </p:txBody>
      </p:sp>
      <p:pic>
        <p:nvPicPr>
          <p:cNvPr id="287" name="Google Shape;287;p10"/>
          <p:cNvPicPr preferRelativeResize="0"/>
          <p:nvPr/>
        </p:nvPicPr>
        <p:blipFill rotWithShape="1">
          <a:blip r:embed="rId3">
            <a:alphaModFix/>
          </a:blip>
          <a:srcRect b="-1" l="5811" r="12141" t="0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0"/>
          <p:cNvGrpSpPr/>
          <p:nvPr/>
        </p:nvGrpSpPr>
        <p:grpSpPr>
          <a:xfrm>
            <a:off x="627510" y="2405067"/>
            <a:ext cx="4501582" cy="3729034"/>
            <a:chOff x="0" y="0"/>
            <a:chExt cx="4501582" cy="372903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0" y="0"/>
              <a:ext cx="4501582" cy="0"/>
            </a:xfrm>
            <a:prstGeom prst="straightConnector1">
              <a:avLst/>
            </a:prstGeom>
            <a:solidFill>
              <a:srgbClr val="BB582B"/>
            </a:solidFill>
            <a:ln cap="flat" cmpd="sng" w="12700">
              <a:solidFill>
                <a:srgbClr val="BB582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0" name="Google Shape;290;p10"/>
            <p:cNvSpPr/>
            <p:nvPr/>
          </p:nvSpPr>
          <p:spPr>
            <a:xfrm>
              <a:off x="0" y="0"/>
              <a:ext cx="4501582" cy="1864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0" y="0"/>
              <a:ext cx="4501582" cy="1864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lt-LT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Darbą jūs privalote pristatyti vertinimo komisijai ir savo draugams  jie turi suprasti ką jūs norite pasakyti.</a:t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2" name="Google Shape;292;p10"/>
            <p:cNvCxnSpPr/>
            <p:nvPr/>
          </p:nvCxnSpPr>
          <p:spPr>
            <a:xfrm>
              <a:off x="0" y="1864517"/>
              <a:ext cx="4501582" cy="0"/>
            </a:xfrm>
            <a:prstGeom prst="straightConnector1">
              <a:avLst/>
            </a:prstGeom>
            <a:solidFill>
              <a:srgbClr val="84543F"/>
            </a:solidFill>
            <a:ln cap="flat" cmpd="sng" w="12700">
              <a:solidFill>
                <a:srgbClr val="8454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3" name="Google Shape;293;p10"/>
            <p:cNvSpPr/>
            <p:nvPr/>
          </p:nvSpPr>
          <p:spPr>
            <a:xfrm>
              <a:off x="0" y="1864517"/>
              <a:ext cx="4501582" cy="1864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0" y="1864517"/>
              <a:ext cx="4501582" cy="1864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lt-LT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Privalote gebėti atsakyti į visus iškilusius klausimus susijusius su jūsų darbu.</a:t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>
            <p:ph type="title"/>
          </p:nvPr>
        </p:nvSpPr>
        <p:spPr>
          <a:xfrm>
            <a:off x="3973321" y="329184"/>
            <a:ext cx="4688333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t/>
            </a:r>
            <a:endParaRPr sz="4700"/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3">
            <a:alphaModFix/>
          </a:blip>
          <a:srcRect b="-1" l="12554" r="16407" t="0"/>
          <a:stretch/>
        </p:blipFill>
        <p:spPr>
          <a:xfrm>
            <a:off x="20" y="10"/>
            <a:ext cx="3492988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2" name="Google Shape;302;p11"/>
          <p:cNvSpPr/>
          <p:nvPr/>
        </p:nvSpPr>
        <p:spPr>
          <a:xfrm>
            <a:off x="3973321" y="2374947"/>
            <a:ext cx="3182692" cy="18288"/>
          </a:xfrm>
          <a:custGeom>
            <a:rect b="b" l="l" r="r" t="t"/>
            <a:pathLst>
              <a:path extrusionOk="0" fill="none" h="18288" w="3182692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2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2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3973321" y="2706624"/>
            <a:ext cx="4688333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sz="2400"/>
              <a:t>Jei naudojate mokslinius straipsnius iš žurnalų ar internetinių puslapių, atidžiai atrinkite informaciją, kad ji būtų suprantama jums, jūsų klasės draugams, atitiktų darbo temą, ir kad galėtumėte ją paaiškinti.</a:t>
            </a:r>
            <a:endParaRPr/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 txBox="1"/>
          <p:nvPr>
            <p:ph type="title"/>
          </p:nvPr>
        </p:nvSpPr>
        <p:spPr>
          <a:xfrm>
            <a:off x="852774" y="670559"/>
            <a:ext cx="3512491" cy="21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lt-LT"/>
              <a:t>Reikalavimai tekstui ir dizainui:</a:t>
            </a:r>
            <a:endParaRPr/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 b="-1" l="20879" r="15292" t="0"/>
          <a:stretch/>
        </p:blipFill>
        <p:spPr>
          <a:xfrm>
            <a:off x="20" y="3105151"/>
            <a:ext cx="4836298" cy="3752849"/>
          </a:xfrm>
          <a:custGeom>
            <a:rect b="b" l="l" r="r" t="t"/>
            <a:pathLst>
              <a:path extrusionOk="0" h="3752849" w="6448424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2" name="Google Shape;312;p12"/>
          <p:cNvSpPr txBox="1"/>
          <p:nvPr>
            <p:ph idx="1" type="body"/>
          </p:nvPr>
        </p:nvSpPr>
        <p:spPr>
          <a:xfrm>
            <a:off x="4572000" y="260648"/>
            <a:ext cx="4567871" cy="640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Taisyklingas kalbos vartojimas (terminų vartojimas, gramatinės klaidos)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Tekstas rašomas lengvai įskaitomu didesniu (bent 24 pt) šriftu. Antraštės didesnio šrifto. Galima naudoti įvairius šrifto stilius: pusjuodį, kursyvą, pabrauktą.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Tekstas rašomas viena arba dviem spalvomis. Venkite blyškių teksto spalvų, nes jas sunku įžiūrėti ekrane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Rinktis tinkamą skaidrių maketą. Skaidrių dizainas – turi atitikti temą.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Fono spalva – neryški, gerai matomas tekstas.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>
                <a:latin typeface="Georgia"/>
                <a:ea typeface="Georgia"/>
                <a:cs typeface="Georgia"/>
                <a:sym typeface="Georgia"/>
              </a:rPr>
              <a:t>Fonui parinktą nuotrauka turi būti:</a:t>
            </a:r>
            <a:endParaRPr/>
          </a:p>
        </p:txBody>
      </p:sp>
      <p:sp>
        <p:nvSpPr>
          <p:cNvPr id="318" name="Google Shape;318;p13"/>
          <p:cNvSpPr txBox="1"/>
          <p:nvPr>
            <p:ph idx="1" type="body"/>
          </p:nvPr>
        </p:nvSpPr>
        <p:spPr>
          <a:xfrm>
            <a:off x="1547664" y="3284538"/>
            <a:ext cx="7139136" cy="284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•"/>
            </a:pPr>
            <a:r>
              <a:rPr lang="lt-LT">
                <a:latin typeface="Georgia"/>
                <a:ea typeface="Georgia"/>
                <a:cs typeface="Georgia"/>
                <a:sym typeface="Georgia"/>
              </a:rPr>
              <a:t>Tokia, kad joje išryškėtų tekstas;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•"/>
            </a:pPr>
            <a:r>
              <a:rPr lang="lt-LT">
                <a:latin typeface="Georgia"/>
                <a:ea typeface="Georgia"/>
                <a:cs typeface="Georgia"/>
                <a:sym typeface="Georgia"/>
              </a:rPr>
              <a:t>Neturi būti daug objektų;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•"/>
            </a:pPr>
            <a:r>
              <a:rPr lang="lt-LT">
                <a:latin typeface="Georgia"/>
                <a:ea typeface="Georgia"/>
                <a:cs typeface="Georgia"/>
                <a:sym typeface="Georgia"/>
              </a:rPr>
              <a:t>Turėtų atitikti darbo temą.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4"/>
          <p:cNvSpPr txBox="1"/>
          <p:nvPr>
            <p:ph type="title"/>
          </p:nvPr>
        </p:nvSpPr>
        <p:spPr>
          <a:xfrm>
            <a:off x="3973321" y="329184"/>
            <a:ext cx="4688333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Reikalavimai paveikslėliams</a:t>
            </a:r>
            <a:endParaRPr/>
          </a:p>
        </p:txBody>
      </p:sp>
      <p:pic>
        <p:nvPicPr>
          <p:cNvPr id="325" name="Google Shape;325;p14"/>
          <p:cNvPicPr preferRelativeResize="0"/>
          <p:nvPr/>
        </p:nvPicPr>
        <p:blipFill rotWithShape="1">
          <a:blip r:embed="rId3">
            <a:alphaModFix/>
          </a:blip>
          <a:srcRect b="1" l="16477" r="18770" t="0"/>
          <a:stretch/>
        </p:blipFill>
        <p:spPr>
          <a:xfrm>
            <a:off x="20" y="10"/>
            <a:ext cx="3492988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6" name="Google Shape;326;p14"/>
          <p:cNvSpPr/>
          <p:nvPr/>
        </p:nvSpPr>
        <p:spPr>
          <a:xfrm>
            <a:off x="3973321" y="2374947"/>
            <a:ext cx="3182692" cy="18288"/>
          </a:xfrm>
          <a:custGeom>
            <a:rect b="b" l="l" r="r" t="t"/>
            <a:pathLst>
              <a:path extrusionOk="0" fill="none" h="18288" w="3182692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2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2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4"/>
          <p:cNvGrpSpPr/>
          <p:nvPr/>
        </p:nvGrpSpPr>
        <p:grpSpPr>
          <a:xfrm>
            <a:off x="3973321" y="2706624"/>
            <a:ext cx="4688332" cy="3483862"/>
            <a:chOff x="0" y="0"/>
            <a:chExt cx="4688332" cy="3483862"/>
          </a:xfrm>
        </p:grpSpPr>
        <p:cxnSp>
          <p:nvCxnSpPr>
            <p:cNvPr id="328" name="Google Shape;328;p14"/>
            <p:cNvCxnSpPr/>
            <p:nvPr/>
          </p:nvCxnSpPr>
          <p:spPr>
            <a:xfrm>
              <a:off x="0" y="0"/>
              <a:ext cx="4688332" cy="0"/>
            </a:xfrm>
            <a:prstGeom prst="straightConnector1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9" name="Google Shape;329;p14"/>
            <p:cNvSpPr/>
            <p:nvPr/>
          </p:nvSpPr>
          <p:spPr>
            <a:xfrm>
              <a:off x="0" y="0"/>
              <a:ext cx="46883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0" y="0"/>
              <a:ext cx="46883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Skaidrėse įterptiems objektams (ženklintiems sąrašams, paveikslams, lentelėms ir pan.) turi būti saikingai taikomi animacijos efektai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1" name="Google Shape;331;p14"/>
            <p:cNvCxnSpPr/>
            <p:nvPr/>
          </p:nvCxnSpPr>
          <p:spPr>
            <a:xfrm>
              <a:off x="0" y="1741931"/>
              <a:ext cx="4688332" cy="0"/>
            </a:xfrm>
            <a:prstGeom prst="straightConnector1">
              <a:avLst/>
            </a:prstGeom>
            <a:solidFill>
              <a:srgbClr val="949F87"/>
            </a:solidFill>
            <a:ln cap="flat" cmpd="sng" w="12700">
              <a:solidFill>
                <a:srgbClr val="949F8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2" name="Google Shape;332;p14"/>
            <p:cNvSpPr/>
            <p:nvPr/>
          </p:nvSpPr>
          <p:spPr>
            <a:xfrm>
              <a:off x="0" y="1741931"/>
              <a:ext cx="46883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0" y="1741931"/>
              <a:ext cx="46883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Skaidrėse įterpiami objektai turi būti aiškiai matomi. Vienoje skaidrėje užtektu vieno paveikslėlio.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5"/>
          <p:cNvSpPr txBox="1"/>
          <p:nvPr>
            <p:ph type="title"/>
          </p:nvPr>
        </p:nvSpPr>
        <p:spPr>
          <a:xfrm>
            <a:off x="473202" y="640080"/>
            <a:ext cx="3614166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t/>
            </a:r>
            <a:endParaRPr sz="4700"/>
          </a:p>
        </p:txBody>
      </p:sp>
      <p:sp>
        <p:nvSpPr>
          <p:cNvPr id="340" name="Google Shape;340;p15"/>
          <p:cNvSpPr/>
          <p:nvPr/>
        </p:nvSpPr>
        <p:spPr>
          <a:xfrm>
            <a:off x="482458" y="2372868"/>
            <a:ext cx="2441321" cy="18288"/>
          </a:xfrm>
          <a:custGeom>
            <a:rect b="b" l="l" r="r" t="t"/>
            <a:pathLst>
              <a:path extrusionOk="0" fill="none" h="18288" w="2441321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extrusionOk="0" h="18288" w="2441321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extrusionOk="0" fill="none" h="18288" w="2441321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>
            <p:ph idx="1" type="body"/>
          </p:nvPr>
        </p:nvSpPr>
        <p:spPr>
          <a:xfrm>
            <a:off x="473202" y="2660904"/>
            <a:ext cx="3614166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i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i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 sz="2800"/>
              <a:t>Tos pačios taisyklės galioja ir rengiant pristatymus prezi.com ir kituose puslapiuose.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  <p:pic>
        <p:nvPicPr>
          <p:cNvPr id="342" name="Google Shape;3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4286" y="699516"/>
            <a:ext cx="4094226" cy="545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 txBox="1"/>
          <p:nvPr>
            <p:ph type="title"/>
          </p:nvPr>
        </p:nvSpPr>
        <p:spPr>
          <a:xfrm>
            <a:off x="3973321" y="329184"/>
            <a:ext cx="4688333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Kas dar turi būti skaidrėse:</a:t>
            </a:r>
            <a:endParaRPr/>
          </a:p>
        </p:txBody>
      </p:sp>
      <p:pic>
        <p:nvPicPr>
          <p:cNvPr id="349" name="Google Shape;349;p16"/>
          <p:cNvPicPr preferRelativeResize="0"/>
          <p:nvPr/>
        </p:nvPicPr>
        <p:blipFill rotWithShape="1">
          <a:blip r:embed="rId3">
            <a:alphaModFix/>
          </a:blip>
          <a:srcRect b="777" l="0" r="0" t="7917"/>
          <a:stretch/>
        </p:blipFill>
        <p:spPr>
          <a:xfrm>
            <a:off x="20" y="10"/>
            <a:ext cx="3492988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0" name="Google Shape;350;p16"/>
          <p:cNvSpPr/>
          <p:nvPr/>
        </p:nvSpPr>
        <p:spPr>
          <a:xfrm>
            <a:off x="3973321" y="2374947"/>
            <a:ext cx="3182692" cy="18288"/>
          </a:xfrm>
          <a:custGeom>
            <a:rect b="b" l="l" r="r" t="t"/>
            <a:pathLst>
              <a:path extrusionOk="0" fill="none" h="18288" w="3182692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2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2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 txBox="1"/>
          <p:nvPr>
            <p:ph idx="1" type="body"/>
          </p:nvPr>
        </p:nvSpPr>
        <p:spPr>
          <a:xfrm>
            <a:off x="2915818" y="2564904"/>
            <a:ext cx="3182692" cy="4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i="1" lang="lt-LT" sz="2400">
                <a:solidFill>
                  <a:srgbClr val="FF0000"/>
                </a:solidFill>
              </a:rPr>
              <a:t>Klasės pristatymas</a:t>
            </a:r>
            <a:endParaRPr b="1" i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lt-LT" sz="2400"/>
              <a:t>Kiti klasės darbai: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>
                <a:highlight>
                  <a:srgbClr val="FFFFFF"/>
                </a:highlight>
              </a:rPr>
              <a:t>Skaitovų konkursas </a:t>
            </a:r>
            <a:endParaRPr b="1" sz="24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/>
              <a:t>Knygos puslapiai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/>
              <a:t>Komiksas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/>
              <a:t>Dailė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alibri"/>
              <a:buAutoNum type="arabicPeriod"/>
            </a:pPr>
            <a:r>
              <a:rPr lang="lt-LT" sz="2400">
                <a:solidFill>
                  <a:srgbClr val="222222"/>
                </a:solidFill>
                <a:highlight>
                  <a:srgbClr val="FFFFFF"/>
                </a:highlight>
              </a:rPr>
              <a:t>Regiono virtuvė. Kulinarinio paveldo patiekalas.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/>
              <a:t>Lankstinukas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>
                <a:highlight>
                  <a:srgbClr val="FFFFFF"/>
                </a:highlight>
              </a:rPr>
              <a:t>Plakatas saugomos teritorijos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lt-LT" sz="2400">
                <a:highlight>
                  <a:srgbClr val="FFFFFF"/>
                </a:highlight>
              </a:rPr>
              <a:t>Maršrutas užsienio kalbos </a:t>
            </a:r>
            <a:endParaRPr/>
          </a:p>
          <a:p>
            <a:pPr indent="-3492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/>
          </a:p>
          <a:p>
            <a:pPr indent="-11747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/>
          </a:p>
        </p:txBody>
      </p:sp>
      <p:sp>
        <p:nvSpPr>
          <p:cNvPr id="352" name="Google Shape;352;p16"/>
          <p:cNvSpPr txBox="1"/>
          <p:nvPr/>
        </p:nvSpPr>
        <p:spPr>
          <a:xfrm>
            <a:off x="6228184" y="2732791"/>
            <a:ext cx="2909841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AutoNum type="arabicPeriod" startAt="9"/>
            </a:pPr>
            <a:r>
              <a:rPr lang="lt-LT" sz="20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Pasirinkto tautodailės elemento spalvų statistinė analizė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AutoNum type="arabicPeriod" startAt="9"/>
            </a:pPr>
            <a:r>
              <a:rPr lang="lt-LT" sz="20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Atsinaujinantys energijos šaltiniai( vėjo, saulės biokuro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9"/>
            </a:pPr>
            <a:r>
              <a:rPr lang="lt-L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Šiaudiniai sodai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9"/>
            </a:pPr>
            <a:r>
              <a:rPr lang="lt-L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Meninis pristatymas šokis ar daina, arb abu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9"/>
            </a:pPr>
            <a:r>
              <a:rPr lang="lt-L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filmukas (įkelti atskirai)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 txBox="1"/>
          <p:nvPr>
            <p:ph type="title"/>
          </p:nvPr>
        </p:nvSpPr>
        <p:spPr>
          <a:xfrm>
            <a:off x="852774" y="670559"/>
            <a:ext cx="3512491" cy="21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lt-LT"/>
              <a:t>Vertinama už:</a:t>
            </a:r>
            <a:endParaRPr/>
          </a:p>
        </p:txBody>
      </p:sp>
      <p:pic>
        <p:nvPicPr>
          <p:cNvPr id="360" name="Google Shape;360;p17"/>
          <p:cNvPicPr preferRelativeResize="0"/>
          <p:nvPr/>
        </p:nvPicPr>
        <p:blipFill rotWithShape="1">
          <a:blip r:embed="rId3">
            <a:alphaModFix/>
          </a:blip>
          <a:srcRect b="-2" l="14243" r="-2" t="0"/>
          <a:stretch/>
        </p:blipFill>
        <p:spPr>
          <a:xfrm>
            <a:off x="20" y="3105151"/>
            <a:ext cx="4836298" cy="3752849"/>
          </a:xfrm>
          <a:custGeom>
            <a:rect b="b" l="l" r="r" t="t"/>
            <a:pathLst>
              <a:path extrusionOk="0" h="3752849" w="6448424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61" name="Google Shape;361;p17"/>
          <p:cNvSpPr txBox="1"/>
          <p:nvPr>
            <p:ph idx="1" type="body"/>
          </p:nvPr>
        </p:nvSpPr>
        <p:spPr>
          <a:xfrm>
            <a:off x="5097753" y="670559"/>
            <a:ext cx="3416836" cy="544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Minimalus skaidrės dizainas 1t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Laikas 1t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Panaudotas savitas skaidrės dizainas 1t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Tinkamas teksto dydis ir kt., bendravimas su adresatu 2t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Paveikslėliai 1t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Yra visos dalys, titulinė skaidrė, įvadas, išvados 3t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Literatūros šaltiniai  1t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2400"/>
              <a:t>Viso 10 balų.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Faktinė + vaizdinė medžiaga (turinys) 10 balų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2400"/>
              <a:t>Tartis, žodynas, gramatika, stilius, santykis su adresatu 10 balų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 txBox="1"/>
          <p:nvPr>
            <p:ph type="title"/>
          </p:nvPr>
        </p:nvSpPr>
        <p:spPr>
          <a:xfrm>
            <a:off x="5054346" y="638089"/>
            <a:ext cx="3614166" cy="1476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Vertinama už:</a:t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5054346" y="2372868"/>
            <a:ext cx="2441321" cy="18288"/>
          </a:xfrm>
          <a:custGeom>
            <a:rect b="b" l="l" r="r" t="t"/>
            <a:pathLst>
              <a:path extrusionOk="0" fill="none" h="18288" w="2441321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extrusionOk="0" h="18288" w="2441321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extrusionOk="0" fill="none" h="18288" w="2441321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 txBox="1"/>
          <p:nvPr>
            <p:ph idx="1" type="body"/>
          </p:nvPr>
        </p:nvSpPr>
        <p:spPr>
          <a:xfrm>
            <a:off x="5054346" y="2664886"/>
            <a:ext cx="3614166" cy="355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lt-LT" sz="1900"/>
              <a:t>Tartis, žodynas, gramatika, stilius, santykis su adresatu 10 balų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  <p:graphicFrame>
        <p:nvGraphicFramePr>
          <p:cNvPr id="370" name="Google Shape;370;p18"/>
          <p:cNvGraphicFramePr/>
          <p:nvPr/>
        </p:nvGraphicFramePr>
        <p:xfrm>
          <a:off x="473202" y="2874352"/>
          <a:ext cx="3000000" cy="3000000"/>
        </p:xfrm>
        <a:graphic>
          <a:graphicData uri="http://schemas.openxmlformats.org/drawingml/2006/table">
            <a:tbl>
              <a:tblPr bandRow="1" firstRow="1">
                <a:solidFill>
                  <a:srgbClr val="F7F7F7"/>
                </a:solidFill>
                <a:tableStyleId>{E05832AA-D057-402F-AC27-28A7FC34C920}</a:tableStyleId>
              </a:tblPr>
              <a:tblGrid>
                <a:gridCol w="859875"/>
                <a:gridCol w="1209300"/>
                <a:gridCol w="896825"/>
                <a:gridCol w="1128225"/>
              </a:tblGrid>
              <a:tr h="74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 u="none" cap="none" strike="noStrike">
                          <a:solidFill>
                            <a:schemeClr val="dk1"/>
                          </a:solidFill>
                        </a:rPr>
                        <a:t>TARTIS</a:t>
                      </a:r>
                      <a:endParaRPr/>
                    </a:p>
                  </a:txBody>
                  <a:tcPr marT="119125" marB="119125" marR="119125" marL="1191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 cap="none">
                          <a:solidFill>
                            <a:schemeClr val="dk1"/>
                          </a:solidFill>
                        </a:rPr>
                        <a:t>ŽODYNAS, GRAMATIKA</a:t>
                      </a:r>
                      <a:endParaRPr/>
                    </a:p>
                  </a:txBody>
                  <a:tcPr marT="119125" marB="119125" marR="119125" marL="1191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 cap="none">
                          <a:solidFill>
                            <a:schemeClr val="dk1"/>
                          </a:solidFill>
                        </a:rPr>
                        <a:t>STILIUS</a:t>
                      </a:r>
                      <a:endParaRPr/>
                    </a:p>
                  </a:txBody>
                  <a:tcPr marT="119125" marB="119125" marR="119125" marL="1191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t-LT" sz="1000" cap="none">
                          <a:solidFill>
                            <a:schemeClr val="dk1"/>
                          </a:solidFill>
                        </a:rPr>
                        <a:t>SANTYKIS SU ADRESATU</a:t>
                      </a:r>
                      <a:endParaRPr/>
                    </a:p>
                  </a:txBody>
                  <a:tcPr marT="119125" marB="119125" marR="119125" marL="1191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400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39700" marB="79425" marR="79425" marL="79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400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39700" marB="79425" marR="79425" marL="79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400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39700" marB="79425" marR="79425" marL="79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400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T="39700" marB="79425" marR="79425" marL="79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/>
          <p:nvPr/>
        </p:nvSpPr>
        <p:spPr>
          <a:xfrm>
            <a:off x="0" y="0"/>
            <a:ext cx="91417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 txBox="1"/>
          <p:nvPr>
            <p:ph type="title"/>
          </p:nvPr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lt-LT" sz="4500"/>
              <a:t>Vertinama už:</a:t>
            </a:r>
            <a:endParaRPr/>
          </a:p>
        </p:txBody>
      </p:sp>
      <p:sp>
        <p:nvSpPr>
          <p:cNvPr id="377" name="Google Shape;377;p19"/>
          <p:cNvSpPr txBox="1"/>
          <p:nvPr>
            <p:ph idx="1" type="body"/>
          </p:nvPr>
        </p:nvSpPr>
        <p:spPr>
          <a:xfrm>
            <a:off x="5535306" y="4629234"/>
            <a:ext cx="2980039" cy="148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sz="2400"/>
              <a:t>Bendras vertinimas 20% pristatymas ir pateiktis, bei 80% temos atskleidimas.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 b="4619" l="0" r="-1" t="4617"/>
          <a:stretch/>
        </p:blipFill>
        <p:spPr>
          <a:xfrm>
            <a:off x="5827" y="18607"/>
            <a:ext cx="524465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>
            <p:ph type="title"/>
          </p:nvPr>
        </p:nvSpPr>
        <p:spPr>
          <a:xfrm>
            <a:off x="3429000" y="601744"/>
            <a:ext cx="5086350" cy="1338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lt-LT"/>
              <a:t>Reikalavimai pranešimui pasirinkta tema</a:t>
            </a:r>
            <a:endParaRPr/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 b="0" l="7888" r="3327" t="0"/>
          <a:stretch/>
        </p:blipFill>
        <p:spPr>
          <a:xfrm>
            <a:off x="20" y="10"/>
            <a:ext cx="2816049" cy="6857990"/>
          </a:xfrm>
          <a:custGeom>
            <a:rect b="b" l="l" r="r" t="t"/>
            <a:pathLst>
              <a:path extrusionOk="0" h="6858000" w="3754759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2"/>
          <p:cNvSpPr txBox="1"/>
          <p:nvPr>
            <p:ph idx="1" type="body"/>
          </p:nvPr>
        </p:nvSpPr>
        <p:spPr>
          <a:xfrm>
            <a:off x="2915816" y="1772816"/>
            <a:ext cx="612068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sz="2400"/>
              <a:t>Bendri 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pateiktyse turi dominuoti vaizdai su komentaru arba stuktūrizuotas tekstas;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minimalus skaidrės dizainas;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laikytis kalbos ir darbo atlikimo kultūros;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pristatant vengti skaidrių skaitymo: prelegentas privalo kalbėti plačiau, turi būti parengęs konspektą arba planą, kuriuo pristatymo metu remtųsi, o kalbėtų atsisukęs į auditoriją, o ne į ekraną;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5 min. pristatymas.</a:t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3490414" y="0"/>
            <a:ext cx="5653586" cy="6858000"/>
          </a:xfrm>
          <a:custGeom>
            <a:rect b="b" l="l" r="r" t="t"/>
            <a:pathLst>
              <a:path extrusionOk="0" h="6858000" w="7538114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 txBox="1"/>
          <p:nvPr>
            <p:ph type="title"/>
          </p:nvPr>
        </p:nvSpPr>
        <p:spPr>
          <a:xfrm>
            <a:off x="4400550" y="609600"/>
            <a:ext cx="3982587" cy="132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lt-LT"/>
              <a:t>Sėkmės darbe !!!!</a:t>
            </a:r>
            <a:br>
              <a:rPr lang="lt-LT"/>
            </a:br>
            <a:endParaRPr/>
          </a:p>
        </p:txBody>
      </p:sp>
      <p:pic>
        <p:nvPicPr>
          <p:cNvPr id="386" name="Google Shape;3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820" y="1981920"/>
            <a:ext cx="2790114" cy="29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 txBox="1"/>
          <p:nvPr>
            <p:ph idx="1" type="body"/>
          </p:nvPr>
        </p:nvSpPr>
        <p:spPr>
          <a:xfrm>
            <a:off x="4400550" y="2194102"/>
            <a:ext cx="3982587" cy="39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t-LT" sz="1700"/>
              <a:t>Visą reikalingą informaciją rasite čia: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lt-LT" sz="1700">
                <a:latin typeface="Arial Rounded"/>
                <a:ea typeface="Arial Rounded"/>
                <a:cs typeface="Arial Rounded"/>
                <a:sym typeface="Arial Rounded"/>
              </a:rPr>
              <a:t>https://lietuva.epochuratu.lt/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lt-LT" sz="1700"/>
            </a:b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 txBox="1"/>
          <p:nvPr>
            <p:ph type="title"/>
          </p:nvPr>
        </p:nvSpPr>
        <p:spPr>
          <a:xfrm>
            <a:off x="3490722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lt-LT" sz="4300"/>
              <a:t>Pranešimo ir pateikties rengimo planavimas</a:t>
            </a:r>
            <a:endParaRPr/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3">
            <a:alphaModFix/>
          </a:blip>
          <a:srcRect b="1" l="5677" r="7888" t="0"/>
          <a:stretch/>
        </p:blipFill>
        <p:spPr>
          <a:xfrm>
            <a:off x="20" y="1"/>
            <a:ext cx="3039386" cy="6858000"/>
          </a:xfrm>
          <a:custGeom>
            <a:rect b="b" l="l" r="r" t="t"/>
            <a:pathLst>
              <a:path extrusionOk="0" h="6858000" w="4052542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6" name="Google Shape;186;p3"/>
          <p:cNvSpPr/>
          <p:nvPr/>
        </p:nvSpPr>
        <p:spPr>
          <a:xfrm>
            <a:off x="3490722" y="2395728"/>
            <a:ext cx="3182691" cy="18288"/>
          </a:xfrm>
          <a:custGeom>
            <a:rect b="b" l="l" r="r" t="t"/>
            <a:pathLst>
              <a:path extrusionOk="0" fill="none" h="18288" w="3182691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1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1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>
            <p:ph idx="1" type="body"/>
          </p:nvPr>
        </p:nvSpPr>
        <p:spPr>
          <a:xfrm>
            <a:off x="3490722" y="2706624"/>
            <a:ext cx="5170932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lt-LT" sz="1900"/>
              <a:t>Aiški pagrindinė pranešimo mintis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lt-LT" sz="1900"/>
              <a:t>Pranešimas ne per ilgas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lt-LT" sz="1900"/>
              <a:t>Aiški nauda klausytojui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lt-LT" sz="1900"/>
              <a:t>Smulkmenos nenustelbia pagrindinės minties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lt-LT" sz="1900"/>
              <a:t>Aiški minčių seka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 txBox="1"/>
          <p:nvPr>
            <p:ph type="title"/>
          </p:nvPr>
        </p:nvSpPr>
        <p:spPr>
          <a:xfrm>
            <a:off x="429369" y="238539"/>
            <a:ext cx="826389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Prezentacijų rengimo pagrindinės klaidos</a:t>
            </a:r>
            <a:endParaRPr/>
          </a:p>
        </p:txBody>
      </p:sp>
      <p:sp>
        <p:nvSpPr>
          <p:cNvPr id="194" name="Google Shape;194;p4"/>
          <p:cNvSpPr/>
          <p:nvPr/>
        </p:nvSpPr>
        <p:spPr>
          <a:xfrm>
            <a:off x="429369" y="1681544"/>
            <a:ext cx="8229600" cy="18288"/>
          </a:xfrm>
          <a:custGeom>
            <a:rect b="b" l="l" r="r" t="t"/>
            <a:pathLst>
              <a:path extrusionOk="0" fill="none" h="18288" w="822960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extrusionOk="0" h="18288" w="822960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extrusionOk="0" fill="none" h="18288" w="822960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 b="-2" l="17646" r="14258" t="0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4"/>
          <p:cNvGrpSpPr/>
          <p:nvPr/>
        </p:nvGrpSpPr>
        <p:grpSpPr>
          <a:xfrm>
            <a:off x="429369" y="2092221"/>
            <a:ext cx="5035164" cy="4077361"/>
            <a:chOff x="0" y="20905"/>
            <a:chExt cx="5035164" cy="4077361"/>
          </a:xfrm>
        </p:grpSpPr>
        <p:sp>
          <p:nvSpPr>
            <p:cNvPr id="197" name="Google Shape;197;p4"/>
            <p:cNvSpPr/>
            <p:nvPr/>
          </p:nvSpPr>
          <p:spPr>
            <a:xfrm>
              <a:off x="0" y="20905"/>
              <a:ext cx="5035164" cy="199836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97552" y="118457"/>
              <a:ext cx="4840060" cy="1803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lt-LT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Pagrindinė ir dažniausia prezentacijų rengimo klaida yra netinkamas vaizdinių priemonių panaudojimas.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0" y="2099906"/>
              <a:ext cx="5035164" cy="199836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97552" y="2197458"/>
              <a:ext cx="4840060" cy="1803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lt-LT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Vaizdinių priemonių „išvaizda“ yra labai svarbus aspektas, siekiant patraukti klausytojo dėmesį. 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Ko vengti?</a:t>
            </a:r>
            <a:endParaRPr sz="4700"/>
          </a:p>
        </p:txBody>
      </p:sp>
      <p:sp>
        <p:nvSpPr>
          <p:cNvPr id="207" name="Google Shape;207;p5"/>
          <p:cNvSpPr/>
          <p:nvPr/>
        </p:nvSpPr>
        <p:spPr>
          <a:xfrm>
            <a:off x="501777" y="1677373"/>
            <a:ext cx="8140446" cy="18288"/>
          </a:xfrm>
          <a:custGeom>
            <a:rect b="b" l="l" r="r" t="t"/>
            <a:pathLst>
              <a:path extrusionOk="0" fill="none" h="18288" w="8140446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extrusionOk="0" h="18288" w="8140446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extrusionOk="0" fill="none" h="18288" w="8140446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 txBox="1"/>
          <p:nvPr>
            <p:ph idx="1" type="body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Ilgų išvardijimų viso to, kas ketinama pranešti žodžiu. 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Paveikslėlių, kurie yra nebūtini.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Labai sudėtingų ar smulkių neįžiūrimų grafikų, schemų ar diagramų. 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Vien žodžių , be vaizdų.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Auditorijai neduodama laiko suprasti, kas rodoma.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Vaizdas išlieka ekrane perėjus prie kitos temos.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Kalbėtojas kalba vaizdinei priemonei, ignoruodamas klausytoją. Kalbėtojas viską perskaito.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Kalbėtojas ignoruoja vaizdinę priemonę.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 txBox="1"/>
          <p:nvPr>
            <p:ph type="title"/>
          </p:nvPr>
        </p:nvSpPr>
        <p:spPr>
          <a:xfrm>
            <a:off x="3973321" y="329184"/>
            <a:ext cx="4688333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Prezentacijos gali būti:</a:t>
            </a: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21643" r="2053" t="0"/>
          <a:stretch/>
        </p:blipFill>
        <p:spPr>
          <a:xfrm>
            <a:off x="20" y="10"/>
            <a:ext cx="3492988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3973321" y="2374947"/>
            <a:ext cx="3182692" cy="18288"/>
          </a:xfrm>
          <a:custGeom>
            <a:rect b="b" l="l" r="r" t="t"/>
            <a:pathLst>
              <a:path extrusionOk="0" fill="none" h="18288" w="3182692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2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2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3973321" y="2706624"/>
            <a:ext cx="4688333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br>
              <a:rPr lang="lt-LT" sz="1900"/>
            </a:br>
            <a:r>
              <a:rPr lang="lt-LT" sz="1900"/>
              <a:t>• Animuotos</a:t>
            </a:r>
            <a:br>
              <a:rPr lang="lt-LT" sz="1900"/>
            </a:br>
            <a:br>
              <a:rPr lang="lt-LT" sz="1900"/>
            </a:br>
            <a:r>
              <a:rPr lang="lt-LT" sz="1900"/>
              <a:t>• Interaktyvios</a:t>
            </a:r>
            <a:br>
              <a:rPr lang="lt-LT" sz="1900"/>
            </a:br>
            <a:br>
              <a:rPr lang="lt-LT" sz="1900"/>
            </a:br>
            <a:r>
              <a:rPr lang="lt-LT" sz="1900"/>
              <a:t>• Įgarsintos</a:t>
            </a:r>
            <a:br>
              <a:rPr lang="lt-LT" sz="1900"/>
            </a:br>
            <a:br>
              <a:rPr lang="lt-LT" sz="1900"/>
            </a:br>
            <a:r>
              <a:rPr lang="lt-LT" sz="1900"/>
              <a:t>• Su integruota video medžiaga</a:t>
            </a:r>
            <a:br>
              <a:rPr lang="lt-LT" sz="1900"/>
            </a:br>
            <a:br>
              <a:rPr lang="lt-LT" sz="1900"/>
            </a:br>
            <a:r>
              <a:rPr lang="lt-LT" sz="1900"/>
              <a:t>• Su integruota turinio valdymo sistema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>
            <p:ph type="title"/>
          </p:nvPr>
        </p:nvSpPr>
        <p:spPr>
          <a:xfrm>
            <a:off x="3490722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Temos atitikimas</a:t>
            </a:r>
            <a:endParaRPr/>
          </a:p>
        </p:txBody>
      </p:sp>
      <p:pic>
        <p:nvPicPr>
          <p:cNvPr descr="Paveikslėlis, kuriame yra pjautinė mediena, medinis, lubos, vidaus&#10;&#10;Automatiškai sugeneruotas aprašymas" id="224" name="Google Shape;224;p7"/>
          <p:cNvPicPr preferRelativeResize="0"/>
          <p:nvPr/>
        </p:nvPicPr>
        <p:blipFill rotWithShape="1">
          <a:blip r:embed="rId3">
            <a:alphaModFix/>
          </a:blip>
          <a:srcRect b="-1" l="0" r="33399" t="0"/>
          <a:stretch/>
        </p:blipFill>
        <p:spPr>
          <a:xfrm>
            <a:off x="20" y="1"/>
            <a:ext cx="3039386" cy="6858000"/>
          </a:xfrm>
          <a:custGeom>
            <a:rect b="b" l="l" r="r" t="t"/>
            <a:pathLst>
              <a:path extrusionOk="0" h="6858000" w="4052542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5" name="Google Shape;225;p7"/>
          <p:cNvSpPr/>
          <p:nvPr/>
        </p:nvSpPr>
        <p:spPr>
          <a:xfrm>
            <a:off x="3490722" y="2395728"/>
            <a:ext cx="3182691" cy="18288"/>
          </a:xfrm>
          <a:custGeom>
            <a:rect b="b" l="l" r="r" t="t"/>
            <a:pathLst>
              <a:path extrusionOk="0" fill="none" h="18288" w="3182691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1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1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7"/>
          <p:cNvGrpSpPr/>
          <p:nvPr/>
        </p:nvGrpSpPr>
        <p:grpSpPr>
          <a:xfrm>
            <a:off x="3490722" y="2706624"/>
            <a:ext cx="5170932" cy="3483862"/>
            <a:chOff x="0" y="0"/>
            <a:chExt cx="5170932" cy="3483862"/>
          </a:xfrm>
        </p:grpSpPr>
        <p:cxnSp>
          <p:nvCxnSpPr>
            <p:cNvPr id="227" name="Google Shape;227;p7"/>
            <p:cNvCxnSpPr/>
            <p:nvPr/>
          </p:nvCxnSpPr>
          <p:spPr>
            <a:xfrm>
              <a:off x="0" y="0"/>
              <a:ext cx="517093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8" name="Google Shape;228;p7"/>
            <p:cNvSpPr/>
            <p:nvPr/>
          </p:nvSpPr>
          <p:spPr>
            <a:xfrm>
              <a:off x="0" y="0"/>
              <a:ext cx="51709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0" y="0"/>
              <a:ext cx="51709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lt-LT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Paveikslėliai ar animacijos turi atlikti savo vaidmenį: iliustruoti temą ir darbo turinį.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0" name="Google Shape;230;p7"/>
            <p:cNvCxnSpPr/>
            <p:nvPr/>
          </p:nvCxnSpPr>
          <p:spPr>
            <a:xfrm>
              <a:off x="0" y="1741931"/>
              <a:ext cx="517093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1" name="Google Shape;231;p7"/>
            <p:cNvSpPr/>
            <p:nvPr/>
          </p:nvSpPr>
          <p:spPr>
            <a:xfrm>
              <a:off x="0" y="1741931"/>
              <a:ext cx="51709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0" y="1741931"/>
              <a:ext cx="5170932" cy="174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lt-LT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Visi teiginiai esantys skaidrėse turi atitikti atliekamo darbo temą.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0" y="0"/>
            <a:ext cx="6561161" cy="6857999"/>
          </a:xfrm>
          <a:custGeom>
            <a:rect b="b" l="l" r="r" t="t"/>
            <a:pathLst>
              <a:path extrusionOk="0" h="6857999" w="9024730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 txBox="1"/>
          <p:nvPr>
            <p:ph type="title"/>
          </p:nvPr>
        </p:nvSpPr>
        <p:spPr>
          <a:xfrm>
            <a:off x="852775" y="609600"/>
            <a:ext cx="5160770" cy="132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lt-LT"/>
              <a:t>Turinio išdėstymas</a:t>
            </a:r>
            <a:endParaRPr/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9391" y="1988357"/>
            <a:ext cx="2157823" cy="2880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8"/>
          <p:cNvGrpSpPr/>
          <p:nvPr/>
        </p:nvGrpSpPr>
        <p:grpSpPr>
          <a:xfrm>
            <a:off x="852775" y="2194102"/>
            <a:ext cx="4930463" cy="3908584"/>
            <a:chOff x="0" y="0"/>
            <a:chExt cx="4930463" cy="3908584"/>
          </a:xfrm>
        </p:grpSpPr>
        <p:cxnSp>
          <p:nvCxnSpPr>
            <p:cNvPr id="242" name="Google Shape;242;p8"/>
            <p:cNvCxnSpPr/>
            <p:nvPr/>
          </p:nvCxnSpPr>
          <p:spPr>
            <a:xfrm>
              <a:off x="0" y="0"/>
              <a:ext cx="4930463" cy="0"/>
            </a:xfrm>
            <a:prstGeom prst="straightConnector1">
              <a:avLst/>
            </a:prstGeom>
            <a:solidFill>
              <a:srgbClr val="BB582B"/>
            </a:solidFill>
            <a:ln cap="flat" cmpd="sng" w="12700">
              <a:solidFill>
                <a:srgbClr val="BB582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3" name="Google Shape;243;p8"/>
            <p:cNvSpPr/>
            <p:nvPr/>
          </p:nvSpPr>
          <p:spPr>
            <a:xfrm>
              <a:off x="0" y="0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0" y="0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Turinys turėtų būti išdėstomas nuosekliai.</a:t>
              </a:r>
              <a:endParaRPr b="0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5" name="Google Shape;245;p8"/>
            <p:cNvCxnSpPr/>
            <p:nvPr/>
          </p:nvCxnSpPr>
          <p:spPr>
            <a:xfrm>
              <a:off x="0" y="977146"/>
              <a:ext cx="4930463" cy="0"/>
            </a:xfrm>
            <a:prstGeom prst="straightConnector1">
              <a:avLst/>
            </a:prstGeom>
            <a:solidFill>
              <a:srgbClr val="A85733"/>
            </a:solidFill>
            <a:ln cap="flat" cmpd="sng" w="12700">
              <a:solidFill>
                <a:srgbClr val="A8573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6" name="Google Shape;246;p8"/>
            <p:cNvSpPr/>
            <p:nvPr/>
          </p:nvSpPr>
          <p:spPr>
            <a:xfrm>
              <a:off x="0" y="977146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0" y="977146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Geriausiai susidaryti turinį ir pagal jį išdėstyti pasirinktos temos pristatymą.</a:t>
              </a:r>
              <a:endParaRPr b="0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8" name="Google Shape;248;p8"/>
            <p:cNvCxnSpPr/>
            <p:nvPr/>
          </p:nvCxnSpPr>
          <p:spPr>
            <a:xfrm>
              <a:off x="0" y="1954292"/>
              <a:ext cx="4930463" cy="0"/>
            </a:xfrm>
            <a:prstGeom prst="straightConnector1">
              <a:avLst/>
            </a:prstGeom>
            <a:solidFill>
              <a:srgbClr val="965639"/>
            </a:solidFill>
            <a:ln cap="flat" cmpd="sng" w="12700">
              <a:solidFill>
                <a:srgbClr val="9656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9" name="Google Shape;249;p8"/>
            <p:cNvSpPr/>
            <p:nvPr/>
          </p:nvSpPr>
          <p:spPr>
            <a:xfrm>
              <a:off x="0" y="1954292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0" y="1954292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Pristatymas turi turėti pabaigą, turi būti paskelbtos išvados, rezultatai.</a:t>
              </a:r>
              <a:endParaRPr b="0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1" name="Google Shape;251;p8"/>
            <p:cNvCxnSpPr/>
            <p:nvPr/>
          </p:nvCxnSpPr>
          <p:spPr>
            <a:xfrm>
              <a:off x="0" y="2931438"/>
              <a:ext cx="4930463" cy="0"/>
            </a:xfrm>
            <a:prstGeom prst="straightConnector1">
              <a:avLst/>
            </a:prstGeom>
            <a:solidFill>
              <a:srgbClr val="84543F"/>
            </a:solidFill>
            <a:ln cap="flat" cmpd="sng" w="12700">
              <a:solidFill>
                <a:srgbClr val="8454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2" name="Google Shape;252;p8"/>
            <p:cNvSpPr/>
            <p:nvPr/>
          </p:nvSpPr>
          <p:spPr>
            <a:xfrm>
              <a:off x="0" y="2931438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0" y="2931438"/>
              <a:ext cx="4930463" cy="977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lang="lt-LT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Būtina nurodyti šaltinius, kuriais remiantis kūrėte savo darbą.</a:t>
              </a:r>
              <a:endParaRPr b="0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 txBox="1"/>
          <p:nvPr>
            <p:ph type="title"/>
          </p:nvPr>
        </p:nvSpPr>
        <p:spPr>
          <a:xfrm>
            <a:off x="429369" y="238539"/>
            <a:ext cx="826389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lt-LT" sz="4700"/>
              <a:t>Turinio išdėstymas</a:t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429369" y="1681544"/>
            <a:ext cx="8229600" cy="18288"/>
          </a:xfrm>
          <a:custGeom>
            <a:rect b="b" l="l" r="r" t="t"/>
            <a:pathLst>
              <a:path extrusionOk="0" fill="none" h="18288" w="822960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extrusionOk="0" h="18288" w="822960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extrusionOk="0" fill="none" h="18288" w="822960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9"/>
          <p:cNvPicPr preferRelativeResize="0"/>
          <p:nvPr/>
        </p:nvPicPr>
        <p:blipFill rotWithShape="1">
          <a:blip r:embed="rId3">
            <a:alphaModFix/>
          </a:blip>
          <a:srcRect b="3" l="0" r="2166" t="0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429369" y="2073327"/>
            <a:ext cx="5035164" cy="4115149"/>
            <a:chOff x="0" y="2011"/>
            <a:chExt cx="5035164" cy="4115149"/>
          </a:xfrm>
        </p:grpSpPr>
        <p:cxnSp>
          <p:nvCxnSpPr>
            <p:cNvPr id="263" name="Google Shape;263;p9"/>
            <p:cNvCxnSpPr/>
            <p:nvPr/>
          </p:nvCxnSpPr>
          <p:spPr>
            <a:xfrm>
              <a:off x="0" y="2011"/>
              <a:ext cx="5035164" cy="0"/>
            </a:xfrm>
            <a:prstGeom prst="straightConnector1">
              <a:avLst/>
            </a:prstGeom>
            <a:solidFill>
              <a:srgbClr val="BB582B"/>
            </a:solidFill>
            <a:ln cap="flat" cmpd="sng" w="12700">
              <a:solidFill>
                <a:srgbClr val="BB582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4" name="Google Shape;264;p9"/>
            <p:cNvSpPr/>
            <p:nvPr/>
          </p:nvSpPr>
          <p:spPr>
            <a:xfrm>
              <a:off x="0" y="2011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0" y="2011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Titulinėje skaidrėje turi būti aiškiai nurodomas temos pavadinimas, autorius (iai) , data, mokykla ir klasė.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9"/>
            <p:cNvCxnSpPr/>
            <p:nvPr/>
          </p:nvCxnSpPr>
          <p:spPr>
            <a:xfrm>
              <a:off x="0" y="687869"/>
              <a:ext cx="5035164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7" name="Google Shape;267;p9"/>
            <p:cNvSpPr/>
            <p:nvPr/>
          </p:nvSpPr>
          <p:spPr>
            <a:xfrm>
              <a:off x="0" y="687869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0" y="687869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Antroje skaidrėje turi būti aiškiai nurodytas darbo tikslas, kurią ruošiatės išdėstyti savo darbe.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9" name="Google Shape;269;p9"/>
            <p:cNvCxnSpPr/>
            <p:nvPr/>
          </p:nvCxnSpPr>
          <p:spPr>
            <a:xfrm>
              <a:off x="0" y="1373727"/>
              <a:ext cx="5035164" cy="0"/>
            </a:xfrm>
            <a:prstGeom prst="straightConnector1">
              <a:avLst/>
            </a:prstGeom>
            <a:solidFill>
              <a:srgbClr val="9B8355"/>
            </a:solidFill>
            <a:ln cap="flat" cmpd="sng" w="12700">
              <a:solidFill>
                <a:srgbClr val="9B835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0" name="Google Shape;270;p9"/>
            <p:cNvSpPr/>
            <p:nvPr/>
          </p:nvSpPr>
          <p:spPr>
            <a:xfrm>
              <a:off x="0" y="1373727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0" y="1373727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Kitos – jūsų temos pristatymas.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2" name="Google Shape;272;p9"/>
            <p:cNvCxnSpPr/>
            <p:nvPr/>
          </p:nvCxnSpPr>
          <p:spPr>
            <a:xfrm>
              <a:off x="0" y="2059585"/>
              <a:ext cx="5035164" cy="0"/>
            </a:xfrm>
            <a:prstGeom prst="straightConnector1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3" name="Google Shape;273;p9"/>
            <p:cNvSpPr/>
            <p:nvPr/>
          </p:nvSpPr>
          <p:spPr>
            <a:xfrm>
              <a:off x="0" y="2059586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0" y="2059586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Priešpaskutinė skaidrė – Išvados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5" name="Google Shape;275;p9"/>
            <p:cNvCxnSpPr/>
            <p:nvPr/>
          </p:nvCxnSpPr>
          <p:spPr>
            <a:xfrm>
              <a:off x="0" y="2745444"/>
              <a:ext cx="5035164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6" name="Google Shape;276;p9"/>
            <p:cNvSpPr/>
            <p:nvPr/>
          </p:nvSpPr>
          <p:spPr>
            <a:xfrm>
              <a:off x="0" y="2745444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0" y="2745444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Paskutinė skaidrė – naudoti literatūros šaltiniai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8" name="Google Shape;278;p9"/>
            <p:cNvCxnSpPr/>
            <p:nvPr/>
          </p:nvCxnSpPr>
          <p:spPr>
            <a:xfrm>
              <a:off x="0" y="3431302"/>
              <a:ext cx="5035164" cy="0"/>
            </a:xfrm>
            <a:prstGeom prst="straightConnector1">
              <a:avLst/>
            </a:prstGeom>
            <a:solidFill>
              <a:srgbClr val="BB582B"/>
            </a:solidFill>
            <a:ln cap="flat" cmpd="sng" w="12700">
              <a:solidFill>
                <a:srgbClr val="BB582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9" name="Google Shape;279;p9"/>
            <p:cNvSpPr/>
            <p:nvPr/>
          </p:nvSpPr>
          <p:spPr>
            <a:xfrm>
              <a:off x="0" y="3431302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0" y="3431302"/>
              <a:ext cx="5035164" cy="6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lt-LT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Toliau pateikti visus klasės atliktus darbus.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ranžinė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2021-01-13T08:22:28Z</dcterms:created>
  <dc:creator>Sandra Ramanauskiene</dc:creator>
</cp:coreProperties>
</file>